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9" r:id="rId4"/>
    <p:sldId id="259" r:id="rId5"/>
    <p:sldId id="260" r:id="rId6"/>
    <p:sldId id="267" r:id="rId7"/>
    <p:sldId id="262" r:id="rId8"/>
    <p:sldId id="263" r:id="rId9"/>
    <p:sldId id="270" r:id="rId10"/>
    <p:sldId id="271" r:id="rId11"/>
    <p:sldId id="273" r:id="rId12"/>
    <p:sldId id="272" r:id="rId13"/>
    <p:sldId id="265" r:id="rId14"/>
    <p:sldId id="274" r:id="rId15"/>
    <p:sldId id="276" r:id="rId16"/>
    <p:sldId id="266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9900"/>
    <a:srgbClr val="F8F8F8"/>
    <a:srgbClr val="000000"/>
    <a:srgbClr val="6600CC"/>
    <a:srgbClr val="FF3300"/>
    <a:srgbClr val="33CC33"/>
    <a:srgbClr val="997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94" d="100"/>
          <a:sy n="94" d="100"/>
        </p:scale>
        <p:origin x="-696" y="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54C04-D789-4F67-BC43-CAAA3B61E9D7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FF3B9-7AEC-45D4-A0D9-B4C43EB6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405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5FF3B9-7AEC-45D4-A0D9-B4C43EB6408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8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2" name="Freeform 50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FD663A4-77C4-4772-8CFB-7B8EA5D50DCB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132" name="Group 60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3100" name="Freeform 28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1" name="Freeform 29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2" name="Freeform 30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29" name="Group 57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3103" name="Freeform 31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4" name="Freeform 32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5" name="Freeform 33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6" name="Freeform 34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07" name="Freeform 35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3131" name="Group 59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3109" name="Freeform 37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0" name="Freeform 38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11" name="Freeform 39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30" name="Group 58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3112" name="Freeform 40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3" name="Freeform 41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4" name="Freeform 42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5" name="Freeform 43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16" name="Freeform 44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117" name="Freeform 45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21" name="Freeform 4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8B01E-D293-41C7-B719-2B6E1523D0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38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86D370-4EB8-4B23-A5D0-6D2F5D4E1D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2E23E-8CFB-4213-8938-FD026C547D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770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766B3-1538-47E7-BFF8-5301F6FA84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491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93DA89-CE50-4320-B445-729E0E4D6E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1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8B39C-3720-4E8F-B0E7-25A29FBAAC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87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2C927-7A89-4818-B76F-95DC3FA3B9A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93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11B418-6A2E-4203-BFE5-37185BADA6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5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163C4-290D-4EB7-BCD2-BA0A0D4166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96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A940F4-018B-4640-9995-BE21D1F8DC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09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Freeform 24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17405342-ADD1-4CBB-9D2E-174A43256CE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51" name="Freeform 27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53" name="Freeform 2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166" name="Group 142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1046" name="Freeform 22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61" name="Group 137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1152" name="Group 128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1073" name="Freeform 49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7" name="Freeform 5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0" name="Freeform 56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70" name="Freeform 46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4" name="Freeform 50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75" name="Freeform 51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50" name="Group 126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1056" name="Freeform 32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9" name="Freeform 45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6" name="Freeform 52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8" name="Freeform 5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79" name="Freeform 5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81" name="Freeform 57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60" name="Group 136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1052" name="Freeform 2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65" name="Group 141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1156" name="Group 132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1054" name="Freeform 30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55" name="Group 131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1055" name="Freeform 31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2" name="Freeform 38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3" name="Freeform 39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4" name="Freeform 40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5" name="Freeform 41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6" name="Freeform 42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7" name="Freeform 43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6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164" name="Line 140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/>
              <a:t/>
            </a:r>
            <a:br>
              <a:rPr lang="en-US" sz="4000"/>
            </a:br>
            <a:r>
              <a:rPr lang="en-US" sz="4000"/>
              <a:t/>
            </a:r>
            <a:br>
              <a:rPr lang="en-US" sz="4000"/>
            </a:br>
            <a:r>
              <a:rPr lang="en-US" sz="3200" i="1">
                <a:solidFill>
                  <a:srgbClr val="0000CC"/>
                </a:solidFill>
              </a:rPr>
              <a:t>Adding and Subtracting Numbers in Scientific Notation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457200"/>
          </a:xfrm>
        </p:spPr>
        <p:txBody>
          <a:bodyPr/>
          <a:lstStyle/>
          <a:p>
            <a:r>
              <a:rPr lang="en-US" sz="3600" u="sng"/>
              <a:t/>
            </a:r>
            <a:br>
              <a:rPr lang="en-US" sz="3600" u="sng"/>
            </a:br>
            <a:endParaRPr lang="en-US" sz="3600" u="sng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696200" cy="43434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adding or subtracting numbers in scientific notation, the exponents must be the same.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Therefore…………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If they are different, you must move the decimal either right or left so </a:t>
            </a:r>
            <a:r>
              <a:rPr lang="en-US" dirty="0" smtClean="0">
                <a:solidFill>
                  <a:schemeClr val="tx2"/>
                </a:solidFill>
              </a:rPr>
              <a:t>			that </a:t>
            </a:r>
            <a:r>
              <a:rPr lang="en-US" dirty="0">
                <a:solidFill>
                  <a:schemeClr val="tx2"/>
                </a:solidFill>
              </a:rPr>
              <a:t>they will have the same </a:t>
            </a:r>
            <a:r>
              <a:rPr lang="en-US" dirty="0" smtClean="0">
                <a:solidFill>
                  <a:schemeClr val="tx2"/>
                </a:solidFill>
              </a:rPr>
              <a:t>				exponent</a:t>
            </a:r>
            <a:r>
              <a:rPr lang="en-US" dirty="0">
                <a:solidFill>
                  <a:schemeClr val="tx2"/>
                </a:solidFill>
              </a:rPr>
              <a:t>.</a:t>
            </a:r>
            <a:endParaRPr 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533400"/>
            <a:ext cx="68707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u="sng" dirty="0" smtClean="0"/>
              <a:t>Need a Challenge??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 		</a:t>
            </a:r>
            <a:endParaRPr lang="en-US" u="sng" dirty="0"/>
          </a:p>
        </p:txBody>
      </p:sp>
      <p:sp>
        <p:nvSpPr>
          <p:cNvPr id="2" name="TextBox 1"/>
          <p:cNvSpPr txBox="1"/>
          <p:nvPr/>
        </p:nvSpPr>
        <p:spPr>
          <a:xfrm>
            <a:off x="5410200" y="1447800"/>
            <a:ext cx="30919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(You can skip this part if you want and do the problems at the end)   </a:t>
            </a:r>
            <a:endParaRPr lang="en-US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942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</a:rPr>
              <a:t>It does not matter which number you </a:t>
            </a:r>
            <a:r>
              <a:rPr lang="en-US" dirty="0" smtClean="0">
                <a:solidFill>
                  <a:srgbClr val="0000CC"/>
                </a:solidFill>
              </a:rPr>
              <a:t>use to change the exponent, </a:t>
            </a:r>
            <a:r>
              <a:rPr lang="en-US" dirty="0">
                <a:solidFill>
                  <a:srgbClr val="0000CC"/>
                </a:solidFill>
              </a:rPr>
              <a:t>but remember that </a:t>
            </a:r>
            <a:r>
              <a:rPr lang="en-US" dirty="0" smtClean="0">
                <a:solidFill>
                  <a:srgbClr val="0000CC"/>
                </a:solidFill>
              </a:rPr>
              <a:t>before you can do the calculation, both Powers of 10 </a:t>
            </a:r>
            <a:r>
              <a:rPr lang="en-US" dirty="0">
                <a:solidFill>
                  <a:srgbClr val="0000CC"/>
                </a:solidFill>
              </a:rPr>
              <a:t>have to have the same exponent on the 10.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62000" y="2286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u="sng" dirty="0" smtClean="0"/>
              <a:t>Need a Challenge??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…continued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202970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6870700" cy="1600200"/>
          </a:xfrm>
        </p:spPr>
        <p:txBody>
          <a:bodyPr/>
          <a:lstStyle/>
          <a:p>
            <a:pPr algn="l"/>
            <a:r>
              <a:rPr lang="en-US" u="sng" dirty="0" smtClean="0">
                <a:solidFill>
                  <a:schemeClr val="tx2"/>
                </a:solidFill>
              </a:rPr>
              <a:t>Remember!!!</a:t>
            </a:r>
            <a:endParaRPr lang="en-US" u="sng" dirty="0">
              <a:solidFill>
                <a:schemeClr val="tx2"/>
              </a:solidFill>
            </a:endParaRP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2286000"/>
            <a:ext cx="6324600" cy="3657600"/>
          </a:xfrm>
        </p:spPr>
        <p:txBody>
          <a:bodyPr/>
          <a:lstStyle/>
          <a:p>
            <a:r>
              <a:rPr lang="en-US" dirty="0">
                <a:solidFill>
                  <a:srgbClr val="0000CC"/>
                </a:solidFill>
              </a:rPr>
              <a:t>For each move of the decimal to the </a:t>
            </a:r>
            <a:r>
              <a:rPr lang="en-US" dirty="0" smtClean="0">
                <a:solidFill>
                  <a:srgbClr val="0000CC"/>
                </a:solidFill>
              </a:rPr>
              <a:t>right,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00CC"/>
                </a:solidFill>
              </a:rPr>
              <a:t> 	</a:t>
            </a:r>
            <a:r>
              <a:rPr lang="en-US" sz="2400" dirty="0" smtClean="0">
                <a:solidFill>
                  <a:srgbClr val="0000CC"/>
                </a:solidFill>
              </a:rPr>
              <a:t>you </a:t>
            </a:r>
            <a:r>
              <a:rPr lang="en-US" sz="2400" dirty="0">
                <a:solidFill>
                  <a:srgbClr val="0000CC"/>
                </a:solidFill>
              </a:rPr>
              <a:t>have to add -1 to the exponent</a:t>
            </a:r>
            <a:r>
              <a:rPr lang="en-US" sz="2400" dirty="0" smtClean="0">
                <a:solidFill>
                  <a:srgbClr val="0000CC"/>
                </a:solidFill>
              </a:rPr>
              <a:t>.    0.3 X 10</a:t>
            </a:r>
            <a:r>
              <a:rPr lang="en-US" sz="2400" baseline="30000" dirty="0" smtClean="0">
                <a:solidFill>
                  <a:srgbClr val="0000CC"/>
                </a:solidFill>
              </a:rPr>
              <a:t>3 = </a:t>
            </a:r>
            <a:r>
              <a:rPr lang="en-US" sz="2400" dirty="0" smtClean="0">
                <a:solidFill>
                  <a:srgbClr val="0000CC"/>
                </a:solidFill>
              </a:rPr>
              <a:t> 3.0 X 10</a:t>
            </a:r>
            <a:r>
              <a:rPr lang="en-US" sz="2400" baseline="30000" dirty="0" smtClean="0">
                <a:solidFill>
                  <a:srgbClr val="0000CC"/>
                </a:solidFill>
              </a:rPr>
              <a:t>2</a:t>
            </a:r>
            <a:endParaRPr lang="en-US" sz="2400" dirty="0">
              <a:solidFill>
                <a:srgbClr val="0000CC"/>
              </a:solidFill>
            </a:endParaRPr>
          </a:p>
          <a:p>
            <a:r>
              <a:rPr lang="en-US" dirty="0" smtClean="0">
                <a:solidFill>
                  <a:srgbClr val="0000CC"/>
                </a:solidFill>
              </a:rPr>
              <a:t>For </a:t>
            </a:r>
            <a:r>
              <a:rPr lang="en-US" dirty="0">
                <a:solidFill>
                  <a:srgbClr val="0000CC"/>
                </a:solidFill>
              </a:rPr>
              <a:t>each move of the decimal to the </a:t>
            </a:r>
            <a:r>
              <a:rPr lang="en-US" dirty="0" smtClean="0">
                <a:solidFill>
                  <a:srgbClr val="0000CC"/>
                </a:solidFill>
              </a:rPr>
              <a:t>left,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00CC"/>
                </a:solidFill>
              </a:rPr>
              <a:t> 	</a:t>
            </a:r>
            <a:r>
              <a:rPr lang="en-US" sz="2400" dirty="0" smtClean="0">
                <a:solidFill>
                  <a:srgbClr val="0000CC"/>
                </a:solidFill>
              </a:rPr>
              <a:t>you </a:t>
            </a:r>
            <a:r>
              <a:rPr lang="en-US" sz="2400" dirty="0">
                <a:solidFill>
                  <a:srgbClr val="0000CC"/>
                </a:solidFill>
              </a:rPr>
              <a:t>have to add +1 to the exponent</a:t>
            </a:r>
            <a:r>
              <a:rPr lang="en-US" sz="2400" dirty="0" smtClean="0">
                <a:solidFill>
                  <a:srgbClr val="0000CC"/>
                </a:solidFill>
              </a:rPr>
              <a:t>.</a:t>
            </a:r>
            <a:r>
              <a:rPr lang="en-US" sz="2400" dirty="0">
                <a:solidFill>
                  <a:srgbClr val="0000CC"/>
                </a:solidFill>
              </a:rPr>
              <a:t> </a:t>
            </a:r>
            <a:endParaRPr lang="en-US" sz="2400" dirty="0" smtClean="0">
              <a:solidFill>
                <a:srgbClr val="0000CC"/>
              </a:solidFill>
            </a:endParaRPr>
          </a:p>
          <a:p>
            <a:pPr marL="914400" lvl="2" indent="0" algn="ctr">
              <a:buNone/>
            </a:pPr>
            <a:r>
              <a:rPr lang="en-US" dirty="0" smtClean="0">
                <a:solidFill>
                  <a:srgbClr val="0000CC"/>
                </a:solidFill>
              </a:rPr>
              <a:t>0.3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3 = </a:t>
            </a: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0.03 </a:t>
            </a:r>
            <a:r>
              <a:rPr lang="en-US" dirty="0">
                <a:solidFill>
                  <a:srgbClr val="0000CC"/>
                </a:solidFill>
              </a:rPr>
              <a:t>X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4</a:t>
            </a:r>
            <a:endParaRPr lang="en-US" dirty="0">
              <a:solidFill>
                <a:srgbClr val="0000CC"/>
              </a:solidFill>
            </a:endParaRPr>
          </a:p>
          <a:p>
            <a:pPr lvl="2" algn="ctr"/>
            <a:endParaRPr lang="en-US" dirty="0">
              <a:solidFill>
                <a:srgbClr val="0000CC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762000" y="762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u="sng" dirty="0" smtClean="0"/>
              <a:t>Need a Challenge??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…continued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186300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Need a Challenge??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</a:t>
            </a:r>
            <a:r>
              <a:rPr lang="en-US" dirty="0" smtClean="0"/>
              <a:t>…continued</a:t>
            </a:r>
            <a:endParaRPr lang="en-US" u="sng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7956"/>
            <a:ext cx="7696200" cy="3657600"/>
          </a:xfrm>
        </p:spPr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  Given</a:t>
            </a:r>
            <a:r>
              <a:rPr lang="en-US" dirty="0">
                <a:solidFill>
                  <a:schemeClr val="tx2"/>
                </a:solidFill>
              </a:rPr>
              <a:t>: 5.762 X 10</a:t>
            </a:r>
            <a:r>
              <a:rPr lang="en-US" baseline="30000" dirty="0">
                <a:solidFill>
                  <a:schemeClr val="tx2"/>
                </a:solidFill>
              </a:rPr>
              <a:t>3 </a:t>
            </a:r>
            <a:r>
              <a:rPr lang="en-US" dirty="0">
                <a:solidFill>
                  <a:schemeClr val="tx2"/>
                </a:solidFill>
              </a:rPr>
              <a:t>– 2.65 X 10</a:t>
            </a:r>
            <a:r>
              <a:rPr lang="en-US" baseline="30000" dirty="0">
                <a:solidFill>
                  <a:schemeClr val="tx2"/>
                </a:solidFill>
              </a:rPr>
              <a:t>-1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      				   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r>
              <a:rPr lang="en-US" dirty="0">
                <a:solidFill>
                  <a:srgbClr val="0000CC"/>
                </a:solidFill>
              </a:rPr>
              <a:t>000265 X 10</a:t>
            </a:r>
            <a:r>
              <a:rPr lang="en-US" baseline="30000" dirty="0">
                <a:solidFill>
                  <a:srgbClr val="0000CC"/>
                </a:solidFill>
              </a:rPr>
              <a:t>(-1+4</a:t>
            </a:r>
            <a:r>
              <a:rPr lang="en-US" baseline="30000" dirty="0" smtClean="0">
                <a:solidFill>
                  <a:srgbClr val="0000CC"/>
                </a:solidFill>
              </a:rPr>
              <a:t>)</a:t>
            </a:r>
          </a:p>
          <a:p>
            <a:pPr marL="0" indent="0">
              <a:buNone/>
            </a:pPr>
            <a:r>
              <a:rPr lang="en-US" baseline="30000" dirty="0" smtClean="0">
                <a:solidFill>
                  <a:schemeClr val="tx2"/>
                </a:solidFill>
              </a:rPr>
              <a:t>   </a:t>
            </a:r>
            <a:endParaRPr lang="en-US" baseline="300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Subtract: 5.762 X </a:t>
            </a:r>
            <a:r>
              <a:rPr lang="en-US" dirty="0" smtClean="0">
                <a:solidFill>
                  <a:schemeClr val="tx2"/>
                </a:solidFill>
              </a:rPr>
              <a:t>10</a:t>
            </a:r>
            <a:r>
              <a:rPr lang="en-US" baseline="30000" dirty="0" smtClean="0">
                <a:solidFill>
                  <a:schemeClr val="tx2"/>
                </a:solidFill>
              </a:rPr>
              <a:t>3</a:t>
            </a:r>
            <a:r>
              <a:rPr lang="en-US" dirty="0" smtClean="0">
                <a:solidFill>
                  <a:schemeClr val="tx2"/>
                </a:solidFill>
              </a:rPr>
              <a:t>- 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r>
              <a:rPr lang="en-US" dirty="0">
                <a:solidFill>
                  <a:srgbClr val="0000CC"/>
                </a:solidFill>
              </a:rPr>
              <a:t>000265 X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3</a:t>
            </a:r>
          </a:p>
          <a:p>
            <a:pPr marL="0" indent="0">
              <a:buNone/>
            </a:pPr>
            <a:r>
              <a:rPr lang="en-US" baseline="30000" dirty="0">
                <a:solidFill>
                  <a:srgbClr val="0000CC"/>
                </a:solidFill>
              </a:rPr>
              <a:t>	</a:t>
            </a:r>
            <a:r>
              <a:rPr lang="en-US" baseline="30000" dirty="0" smtClean="0">
                <a:solidFill>
                  <a:srgbClr val="0000CC"/>
                </a:solidFill>
              </a:rPr>
              <a:t>	</a:t>
            </a:r>
            <a:r>
              <a:rPr lang="en-US" dirty="0">
                <a:solidFill>
                  <a:schemeClr val="tx2"/>
                </a:solidFill>
              </a:rPr>
              <a:t> 5.762 </a:t>
            </a:r>
            <a:r>
              <a:rPr lang="en-US" dirty="0" smtClean="0">
                <a:solidFill>
                  <a:schemeClr val="tx2"/>
                </a:solidFill>
              </a:rPr>
              <a:t>- 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r>
              <a:rPr lang="en-US" dirty="0">
                <a:solidFill>
                  <a:srgbClr val="0000CC"/>
                </a:solidFill>
              </a:rPr>
              <a:t>000265 X 10</a:t>
            </a:r>
            <a:r>
              <a:rPr lang="en-US" baseline="30000" dirty="0">
                <a:solidFill>
                  <a:srgbClr val="0000CC"/>
                </a:solidFill>
              </a:rPr>
              <a:t>3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		Answer</a:t>
            </a:r>
            <a:r>
              <a:rPr lang="en-US" dirty="0">
                <a:solidFill>
                  <a:schemeClr val="tx2"/>
                </a:solidFill>
              </a:rPr>
              <a:t>: </a:t>
            </a:r>
            <a:r>
              <a:rPr lang="en-US" dirty="0" smtClean="0">
                <a:solidFill>
                  <a:srgbClr val="0000CC"/>
                </a:solidFill>
              </a:rPr>
              <a:t>5.761735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3</a:t>
            </a:r>
            <a:r>
              <a:rPr lang="en-US" baseline="30000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162800" y="1827956"/>
            <a:ext cx="1681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Exponents don’t match! 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 bwMode="auto">
          <a:xfrm flipH="1">
            <a:off x="4419600" y="2057400"/>
            <a:ext cx="2590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2743200" y="3204678"/>
            <a:ext cx="1907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Shift decimal 4 places to the </a:t>
            </a:r>
            <a:r>
              <a:rPr lang="en-US" dirty="0" smtClean="0"/>
              <a:t>left </a:t>
            </a:r>
            <a:r>
              <a:rPr lang="en-US" dirty="0"/>
              <a:t>for 10</a:t>
            </a:r>
            <a:r>
              <a:rPr lang="en-US" baseline="30000" dirty="0"/>
              <a:t>-1 </a:t>
            </a:r>
            <a:r>
              <a:rPr lang="en-US" dirty="0"/>
              <a:t> to become </a:t>
            </a:r>
            <a:r>
              <a:rPr lang="en-US" dirty="0" smtClean="0"/>
              <a:t>10</a:t>
            </a:r>
            <a:r>
              <a:rPr lang="en-US" baseline="30000" dirty="0" smtClean="0"/>
              <a:t>3</a:t>
            </a:r>
            <a:r>
              <a:rPr lang="en-US" dirty="0" smtClean="0"/>
              <a:t>.</a:t>
            </a:r>
            <a:endParaRPr lang="en-US" baseline="30000" dirty="0"/>
          </a:p>
          <a:p>
            <a:endParaRPr lang="en-US" dirty="0"/>
          </a:p>
        </p:txBody>
      </p:sp>
      <p:sp>
        <p:nvSpPr>
          <p:cNvPr id="12" name="Left Brace 11"/>
          <p:cNvSpPr/>
          <p:nvPr/>
        </p:nvSpPr>
        <p:spPr bwMode="auto">
          <a:xfrm rot="16200000">
            <a:off x="5629672" y="2207916"/>
            <a:ext cx="704057" cy="2057400"/>
          </a:xfrm>
          <a:prstGeom prst="leftBrac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>
            <a:off x="6858000" y="2067560"/>
            <a:ext cx="0" cy="3605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/>
          <p:nvPr/>
        </p:nvCxnSpPr>
        <p:spPr bwMode="auto">
          <a:xfrm>
            <a:off x="4419600" y="2062480"/>
            <a:ext cx="0" cy="36564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152400" y="1044971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problem as before!</a:t>
            </a:r>
            <a:endParaRPr lang="en-US" dirty="0"/>
          </a:p>
        </p:txBody>
      </p:sp>
      <p:cxnSp>
        <p:nvCxnSpPr>
          <p:cNvPr id="19" name="Elbow Connector 18"/>
          <p:cNvCxnSpPr/>
          <p:nvPr/>
        </p:nvCxnSpPr>
        <p:spPr bwMode="auto">
          <a:xfrm rot="16200000" flipH="1">
            <a:off x="1186240" y="2090360"/>
            <a:ext cx="370720" cy="304800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Given: 2.46 X 10</a:t>
            </a:r>
            <a:r>
              <a:rPr lang="en-US" baseline="30000" dirty="0">
                <a:solidFill>
                  <a:schemeClr val="tx2"/>
                </a:solidFill>
              </a:rPr>
              <a:t>6 </a:t>
            </a:r>
            <a:r>
              <a:rPr lang="en-US" dirty="0">
                <a:solidFill>
                  <a:schemeClr val="tx2"/>
                </a:solidFill>
              </a:rPr>
              <a:t>+ 3.476 X 10</a:t>
            </a:r>
            <a:r>
              <a:rPr lang="en-US" baseline="30000" dirty="0">
                <a:solidFill>
                  <a:schemeClr val="tx2"/>
                </a:solidFill>
              </a:rPr>
              <a:t>3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                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		     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r>
              <a:rPr lang="en-US" dirty="0">
                <a:solidFill>
                  <a:srgbClr val="0000CC"/>
                </a:solidFill>
              </a:rPr>
              <a:t>003476 X 10</a:t>
            </a:r>
            <a:r>
              <a:rPr lang="en-US" baseline="30000" dirty="0">
                <a:solidFill>
                  <a:srgbClr val="0000CC"/>
                </a:solidFill>
              </a:rPr>
              <a:t>3+3</a:t>
            </a:r>
          </a:p>
          <a:p>
            <a:pPr marL="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Add</a:t>
            </a:r>
            <a:r>
              <a:rPr lang="en-US" dirty="0">
                <a:solidFill>
                  <a:schemeClr val="tx2"/>
                </a:solidFill>
              </a:rPr>
              <a:t>: 2.46 X 10</a:t>
            </a:r>
            <a:r>
              <a:rPr lang="en-US" baseline="30000" dirty="0">
                <a:solidFill>
                  <a:schemeClr val="tx2"/>
                </a:solidFill>
              </a:rPr>
              <a:t>6 </a:t>
            </a:r>
            <a:r>
              <a:rPr lang="en-US" dirty="0">
                <a:solidFill>
                  <a:schemeClr val="tx2"/>
                </a:solidFill>
              </a:rPr>
              <a:t>+ </a:t>
            </a:r>
            <a:r>
              <a:rPr lang="en-US" dirty="0">
                <a:solidFill>
                  <a:srgbClr val="0000CC"/>
                </a:solidFill>
              </a:rPr>
              <a:t>.003476 X 10</a:t>
            </a:r>
            <a:r>
              <a:rPr lang="en-US" baseline="30000" dirty="0">
                <a:solidFill>
                  <a:srgbClr val="0000CC"/>
                </a:solidFill>
              </a:rPr>
              <a:t>6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		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  Answer</a:t>
            </a:r>
            <a:r>
              <a:rPr lang="en-US" dirty="0">
                <a:solidFill>
                  <a:schemeClr val="tx2"/>
                </a:solidFill>
              </a:rPr>
              <a:t>: </a:t>
            </a:r>
            <a:r>
              <a:rPr lang="en-US" dirty="0" smtClean="0">
                <a:solidFill>
                  <a:srgbClr val="0000CC"/>
                </a:solidFill>
              </a:rPr>
              <a:t>2.463476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6</a:t>
            </a:r>
            <a:endParaRPr lang="en-US" dirty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2590800"/>
            <a:ext cx="1907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Shift decimal 3 places to the left for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6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endParaRPr lang="en-US" dirty="0">
              <a:solidFill>
                <a:srgbClr val="0000CC"/>
              </a:solidFill>
            </a:endParaRPr>
          </a:p>
          <a:p>
            <a:r>
              <a:rPr lang="en-US" dirty="0" smtClean="0"/>
              <a:t>.</a:t>
            </a:r>
            <a:endParaRPr lang="en-US" baseline="30000" dirty="0"/>
          </a:p>
          <a:p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4876800" y="2819400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/>
          <p:cNvCxnSpPr/>
          <p:nvPr/>
        </p:nvCxnSpPr>
        <p:spPr bwMode="auto">
          <a:xfrm>
            <a:off x="4267200" y="2819400"/>
            <a:ext cx="2590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6858000" y="2819400"/>
            <a:ext cx="0" cy="228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152400" y="685800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problem as before!</a:t>
            </a:r>
            <a:endParaRPr lang="en-US" dirty="0"/>
          </a:p>
        </p:txBody>
      </p:sp>
      <p:cxnSp>
        <p:nvCxnSpPr>
          <p:cNvPr id="20" name="Elbow Connector 19"/>
          <p:cNvCxnSpPr/>
          <p:nvPr/>
        </p:nvCxnSpPr>
        <p:spPr bwMode="auto">
          <a:xfrm>
            <a:off x="1981200" y="1362345"/>
            <a:ext cx="228600" cy="478789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 flipH="1">
            <a:off x="1143000" y="1362345"/>
            <a:ext cx="838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 u="sng" dirty="0" smtClean="0"/>
              <a:t>Need a Challenge??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</a:t>
            </a:r>
            <a:r>
              <a:rPr lang="en-US" dirty="0" smtClean="0"/>
              <a:t>…continued</a:t>
            </a:r>
            <a:endParaRPr lang="en-US" u="sng" dirty="0"/>
          </a:p>
        </p:txBody>
      </p:sp>
      <p:sp>
        <p:nvSpPr>
          <p:cNvPr id="29" name="Left Brace 28"/>
          <p:cNvSpPr/>
          <p:nvPr/>
        </p:nvSpPr>
        <p:spPr bwMode="auto">
          <a:xfrm rot="16200000">
            <a:off x="3609103" y="3304776"/>
            <a:ext cx="475455" cy="3314701"/>
          </a:xfrm>
          <a:prstGeom prst="leftBrac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31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en-US" u="sng" dirty="0" smtClean="0"/>
              <a:t>Need a Challenge??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</a:t>
            </a:r>
            <a:r>
              <a:rPr lang="en-US" dirty="0" smtClean="0"/>
              <a:t>…continued</a:t>
            </a:r>
            <a:endParaRPr lang="en-US" u="sng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33400" y="1827956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FontTx/>
              <a:buNone/>
            </a:pPr>
            <a:r>
              <a:rPr lang="en-US" dirty="0" smtClean="0">
                <a:solidFill>
                  <a:schemeClr val="tx2"/>
                </a:solidFill>
              </a:rPr>
              <a:t>   Given: 7.4 X 10</a:t>
            </a:r>
            <a:r>
              <a:rPr lang="en-US" baseline="30000" dirty="0" smtClean="0">
                <a:solidFill>
                  <a:schemeClr val="tx2"/>
                </a:solidFill>
              </a:rPr>
              <a:t>2 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chemeClr val="tx2"/>
                </a:solidFill>
              </a:rPr>
              <a:t>+ 2.735 X 10</a:t>
            </a:r>
            <a:r>
              <a:rPr lang="en-US" baseline="30000" dirty="0" smtClean="0">
                <a:solidFill>
                  <a:schemeClr val="tx2"/>
                </a:solidFill>
              </a:rPr>
              <a:t>6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FontTx/>
              <a:buNone/>
            </a:pPr>
            <a:r>
              <a:rPr lang="en-US" dirty="0" smtClean="0">
                <a:solidFill>
                  <a:schemeClr val="tx2"/>
                </a:solidFill>
              </a:rPr>
              <a:t>       	   </a:t>
            </a:r>
            <a:r>
              <a:rPr lang="en-US" dirty="0" smtClean="0">
                <a:solidFill>
                  <a:srgbClr val="0000CC"/>
                </a:solidFill>
              </a:rPr>
              <a:t>.00074 X 10</a:t>
            </a:r>
            <a:r>
              <a:rPr lang="en-US" baseline="30000" dirty="0" smtClean="0">
                <a:solidFill>
                  <a:srgbClr val="0000CC"/>
                </a:solidFill>
              </a:rPr>
              <a:t>(2+4)</a:t>
            </a:r>
          </a:p>
          <a:p>
            <a:pPr marL="0" indent="0">
              <a:buFontTx/>
              <a:buNone/>
            </a:pPr>
            <a:r>
              <a:rPr lang="en-US" baseline="30000" dirty="0" smtClean="0">
                <a:solidFill>
                  <a:schemeClr val="tx2"/>
                </a:solidFill>
              </a:rPr>
              <a:t>   </a:t>
            </a:r>
          </a:p>
          <a:p>
            <a:pPr marL="0" indent="0">
              <a:buFontTx/>
              <a:buNone/>
            </a:pPr>
            <a:r>
              <a:rPr lang="en-US" dirty="0" smtClean="0">
                <a:solidFill>
                  <a:schemeClr val="tx2"/>
                </a:solidFill>
              </a:rPr>
              <a:t>Add:   </a:t>
            </a:r>
            <a:r>
              <a:rPr lang="en-US" dirty="0" smtClean="0">
                <a:solidFill>
                  <a:srgbClr val="0000CC"/>
                </a:solidFill>
              </a:rPr>
              <a:t>.00074 X 10</a:t>
            </a:r>
            <a:r>
              <a:rPr lang="en-US" baseline="30000" dirty="0" smtClean="0">
                <a:solidFill>
                  <a:srgbClr val="0000CC"/>
                </a:solidFill>
              </a:rPr>
              <a:t>6</a:t>
            </a:r>
            <a:r>
              <a:rPr lang="en-US" baseline="30000" dirty="0" smtClean="0">
                <a:solidFill>
                  <a:schemeClr val="tx2"/>
                </a:solidFill>
              </a:rPr>
              <a:t>  </a:t>
            </a:r>
            <a:r>
              <a:rPr lang="en-US" dirty="0" smtClean="0">
                <a:solidFill>
                  <a:schemeClr val="tx2"/>
                </a:solidFill>
              </a:rPr>
              <a:t>+ 2.735</a:t>
            </a:r>
            <a:r>
              <a:rPr lang="en-US" dirty="0" smtClean="0">
                <a:solidFill>
                  <a:srgbClr val="FF0000"/>
                </a:solidFill>
              </a:rPr>
              <a:t> X 10</a:t>
            </a:r>
            <a:r>
              <a:rPr lang="en-US" baseline="30000" dirty="0" smtClean="0">
                <a:solidFill>
                  <a:srgbClr val="FF0000"/>
                </a:solidFill>
              </a:rPr>
              <a:t>6</a:t>
            </a:r>
          </a:p>
          <a:p>
            <a:pPr marL="0" indent="0">
              <a:buFontTx/>
              <a:buNone/>
            </a:pPr>
            <a:endParaRPr lang="en-US" baseline="30000" dirty="0" smtClean="0">
              <a:solidFill>
                <a:srgbClr val="FF0000"/>
              </a:solidFill>
            </a:endParaRPr>
          </a:p>
          <a:p>
            <a:pPr marL="0" indent="0">
              <a:buFontTx/>
              <a:buNone/>
            </a:pPr>
            <a:r>
              <a:rPr lang="en-US" baseline="30000" dirty="0" smtClean="0">
                <a:solidFill>
                  <a:srgbClr val="0000CC"/>
                </a:solidFill>
              </a:rPr>
              <a:t>		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.00074 </a:t>
            </a:r>
            <a:r>
              <a:rPr lang="en-US" dirty="0">
                <a:solidFill>
                  <a:schemeClr val="tx2"/>
                </a:solidFill>
              </a:rPr>
              <a:t>+ 2.735</a:t>
            </a:r>
            <a:r>
              <a:rPr lang="en-US" dirty="0">
                <a:solidFill>
                  <a:srgbClr val="FF0000"/>
                </a:solidFill>
              </a:rPr>
              <a:t> X 10</a:t>
            </a:r>
            <a:r>
              <a:rPr lang="en-US" baseline="30000" dirty="0">
                <a:solidFill>
                  <a:srgbClr val="FF0000"/>
                </a:solidFill>
              </a:rPr>
              <a:t>6</a:t>
            </a:r>
            <a:endParaRPr lang="en-US" baseline="30000" dirty="0" smtClean="0">
              <a:solidFill>
                <a:srgbClr val="0000CC"/>
              </a:solidFill>
            </a:endParaRPr>
          </a:p>
          <a:p>
            <a:pPr marL="0" indent="0">
              <a:buFontTx/>
              <a:buNone/>
            </a:pPr>
            <a:r>
              <a:rPr lang="en-US" dirty="0" smtClean="0">
                <a:solidFill>
                  <a:schemeClr val="tx2"/>
                </a:solidFill>
              </a:rPr>
              <a:t>		Answer: </a:t>
            </a:r>
            <a:r>
              <a:rPr lang="en-US" dirty="0" smtClean="0">
                <a:solidFill>
                  <a:srgbClr val="0000CC"/>
                </a:solidFill>
              </a:rPr>
              <a:t>2.73574 X 10</a:t>
            </a:r>
            <a:r>
              <a:rPr lang="en-US" baseline="30000" dirty="0" smtClean="0">
                <a:solidFill>
                  <a:srgbClr val="0000CC"/>
                </a:solidFill>
              </a:rPr>
              <a:t>6</a:t>
            </a:r>
            <a:r>
              <a:rPr lang="en-US" baseline="30000" dirty="0" smtClean="0">
                <a:solidFill>
                  <a:schemeClr val="tx2"/>
                </a:solidFill>
              </a:rPr>
              <a:t> </a:t>
            </a:r>
            <a:endParaRPr lang="en-US" baseline="300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066800"/>
            <a:ext cx="1219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Try a new problem!</a:t>
            </a:r>
            <a:endParaRPr lang="en-US" dirty="0"/>
          </a:p>
        </p:txBody>
      </p:sp>
      <p:sp>
        <p:nvSpPr>
          <p:cNvPr id="7" name="Left Brace 6"/>
          <p:cNvSpPr/>
          <p:nvPr/>
        </p:nvSpPr>
        <p:spPr bwMode="auto">
          <a:xfrm rot="16200000">
            <a:off x="4019313" y="3971527"/>
            <a:ext cx="475455" cy="2743201"/>
          </a:xfrm>
          <a:prstGeom prst="leftBrace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0160" y="3200400"/>
            <a:ext cx="19075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CC"/>
                </a:solidFill>
              </a:rPr>
              <a:t>Shift decimal </a:t>
            </a:r>
            <a:r>
              <a:rPr lang="en-US" dirty="0" smtClean="0">
                <a:solidFill>
                  <a:srgbClr val="0000CC"/>
                </a:solidFill>
              </a:rPr>
              <a:t>4 </a:t>
            </a:r>
            <a:r>
              <a:rPr lang="en-US" dirty="0">
                <a:solidFill>
                  <a:srgbClr val="0000CC"/>
                </a:solidFill>
              </a:rPr>
              <a:t>places to the left for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6</a:t>
            </a:r>
            <a:r>
              <a:rPr lang="en-US" dirty="0" smtClean="0">
                <a:solidFill>
                  <a:srgbClr val="0000CC"/>
                </a:solidFill>
              </a:rPr>
              <a:t>.</a:t>
            </a:r>
            <a:endParaRPr lang="en-US" dirty="0">
              <a:solidFill>
                <a:srgbClr val="0000CC"/>
              </a:solidFill>
            </a:endParaRPr>
          </a:p>
          <a:p>
            <a:r>
              <a:rPr lang="en-US" dirty="0" smtClean="0"/>
              <a:t>.</a:t>
            </a:r>
            <a:endParaRPr lang="en-US" baseline="30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1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6870700" cy="1676400"/>
          </a:xfrm>
        </p:spPr>
        <p:txBody>
          <a:bodyPr/>
          <a:lstStyle/>
          <a:p>
            <a:r>
              <a:rPr lang="en-US" sz="4000" u="sng" dirty="0"/>
              <a:t>Practice </a:t>
            </a:r>
            <a:r>
              <a:rPr lang="en-US" sz="4000" u="sng" dirty="0" smtClean="0"/>
              <a:t>Worksheet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000" dirty="0" smtClean="0"/>
              <a:t>(solve using either method)</a:t>
            </a:r>
            <a:endParaRPr lang="en-US" sz="2000" dirty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696200" cy="3276600"/>
          </a:xfrm>
        </p:spPr>
        <p:txBody>
          <a:bodyPr/>
          <a:lstStyle/>
          <a:p>
            <a:endParaRPr lang="en-US" sz="3600" dirty="0"/>
          </a:p>
          <a:p>
            <a:pPr marL="514350" indent="-514350">
              <a:buFontTx/>
              <a:buAutoNum type="arabicPeriod"/>
            </a:pPr>
            <a:r>
              <a:rPr lang="en-US" dirty="0" smtClean="0"/>
              <a:t>2 </a:t>
            </a:r>
            <a:r>
              <a:rPr lang="en-US" dirty="0"/>
              <a:t>× 10</a:t>
            </a:r>
            <a:r>
              <a:rPr lang="en-US" baseline="30000" dirty="0"/>
              <a:t>3</a:t>
            </a:r>
            <a:r>
              <a:rPr lang="en-US" dirty="0"/>
              <a:t> + 3.6 × </a:t>
            </a:r>
            <a:r>
              <a:rPr lang="en-US" dirty="0" smtClean="0"/>
              <a:t>10</a:t>
            </a:r>
            <a:r>
              <a:rPr lang="en-US" baseline="30000" dirty="0" smtClean="0"/>
              <a:t>4 </a:t>
            </a:r>
            <a:r>
              <a:rPr lang="en-US" dirty="0" smtClean="0"/>
              <a:t>=</a:t>
            </a:r>
            <a:endParaRPr lang="en-US" baseline="30000" dirty="0" smtClean="0"/>
          </a:p>
          <a:p>
            <a:pPr marL="514350" indent="-514350">
              <a:buFontTx/>
              <a:buAutoNum type="arabicPeriod"/>
            </a:pPr>
            <a:r>
              <a:rPr lang="en-US" dirty="0" smtClean="0"/>
              <a:t>7 </a:t>
            </a:r>
            <a:r>
              <a:rPr lang="en-US" dirty="0"/>
              <a:t>× 10</a:t>
            </a:r>
            <a:r>
              <a:rPr lang="en-US" baseline="30000" dirty="0"/>
              <a:t>5</a:t>
            </a:r>
            <a:r>
              <a:rPr lang="en-US" dirty="0"/>
              <a:t> – 5.2 × </a:t>
            </a:r>
            <a:r>
              <a:rPr lang="en-US" dirty="0" smtClean="0"/>
              <a:t>10</a:t>
            </a:r>
            <a:r>
              <a:rPr lang="en-US" baseline="30000" dirty="0" smtClean="0"/>
              <a:t>4 </a:t>
            </a:r>
            <a:r>
              <a:rPr lang="en-US" dirty="0"/>
              <a:t>= </a:t>
            </a:r>
            <a:endParaRPr lang="en-US" dirty="0" smtClean="0"/>
          </a:p>
          <a:p>
            <a:pPr marL="514350" indent="-514350">
              <a:buFontTx/>
              <a:buAutoNum type="arabicPeriod"/>
            </a:pPr>
            <a:r>
              <a:rPr lang="en-US" dirty="0" smtClean="0"/>
              <a:t>3.4 x 10</a:t>
            </a:r>
            <a:r>
              <a:rPr lang="en-US" baseline="30000" dirty="0" smtClean="0"/>
              <a:t>2</a:t>
            </a:r>
            <a:r>
              <a:rPr lang="en-US" dirty="0" smtClean="0"/>
              <a:t> + 4.57 x 10</a:t>
            </a:r>
            <a:r>
              <a:rPr lang="en-US" baseline="30000" dirty="0" smtClean="0"/>
              <a:t>3</a:t>
            </a:r>
            <a:r>
              <a:rPr lang="en-US" dirty="0" smtClean="0"/>
              <a:t> =</a:t>
            </a:r>
            <a:endParaRPr lang="en-US" baseline="30000" dirty="0" smtClean="0"/>
          </a:p>
          <a:p>
            <a:pPr marL="514350" indent="-514350">
              <a:buFontTx/>
              <a:buAutoNum type="arabicPeriod"/>
            </a:pPr>
            <a:r>
              <a:rPr lang="en-US" dirty="0" smtClean="0"/>
              <a:t>8.41 </a:t>
            </a:r>
            <a:r>
              <a:rPr lang="en-US" dirty="0"/>
              <a:t>x </a:t>
            </a:r>
            <a:r>
              <a:rPr lang="en-US" dirty="0" smtClean="0"/>
              <a:t>10</a:t>
            </a:r>
            <a:r>
              <a:rPr lang="en-US" baseline="30000" dirty="0" smtClean="0"/>
              <a:t>-5</a:t>
            </a:r>
            <a:r>
              <a:rPr lang="en-US" dirty="0" smtClean="0"/>
              <a:t> – 7.9 </a:t>
            </a:r>
            <a:r>
              <a:rPr lang="en-US" dirty="0"/>
              <a:t>x </a:t>
            </a:r>
            <a:r>
              <a:rPr lang="en-US" dirty="0" smtClean="0"/>
              <a:t>10</a:t>
            </a:r>
            <a:r>
              <a:rPr lang="en-US" baseline="30000" dirty="0" smtClean="0"/>
              <a:t>-6</a:t>
            </a:r>
            <a:r>
              <a:rPr lang="en-US" dirty="0" smtClean="0"/>
              <a:t> =</a:t>
            </a:r>
            <a:endParaRPr lang="en-US" baseline="30000" dirty="0"/>
          </a:p>
          <a:p>
            <a:pPr marL="514350" indent="-514350">
              <a:buFontTx/>
              <a:buAutoNum type="arabicPeriod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29200" y="243840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3.8 x 10</a:t>
            </a:r>
            <a:r>
              <a:rPr lang="en-US" sz="3200" baseline="30000" dirty="0"/>
              <a:t>4</a:t>
            </a:r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4953000" y="3023175"/>
            <a:ext cx="2971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6.48 x 10</a:t>
            </a:r>
            <a:r>
              <a:rPr lang="en-US" sz="3200" baseline="30000" dirty="0"/>
              <a:t>5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760720" y="3630692"/>
            <a:ext cx="20617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4.91 x 10</a:t>
            </a:r>
            <a:r>
              <a:rPr lang="en-US" sz="3200" baseline="30000" dirty="0"/>
              <a:t>3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5791200" y="4267200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7.62 x 10</a:t>
            </a:r>
            <a:r>
              <a:rPr lang="en-US" sz="3200" baseline="30000" dirty="0"/>
              <a:t>-5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u="sng"/>
              <a:t>Adding/Subtracting when Exponents are Equal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When </a:t>
            </a:r>
            <a:r>
              <a:rPr lang="en-US" dirty="0">
                <a:solidFill>
                  <a:schemeClr val="tx2"/>
                </a:solidFill>
              </a:rPr>
              <a:t>the exponents are the </a:t>
            </a:r>
            <a:r>
              <a:rPr lang="en-US" dirty="0" smtClean="0">
                <a:solidFill>
                  <a:schemeClr val="tx2"/>
                </a:solidFill>
              </a:rPr>
              <a:t>same:  easy </a:t>
            </a:r>
            <a:r>
              <a:rPr lang="en-US" dirty="0" err="1" smtClean="0">
                <a:solidFill>
                  <a:schemeClr val="tx2"/>
                </a:solidFill>
              </a:rPr>
              <a:t>peasy</a:t>
            </a:r>
            <a:r>
              <a:rPr lang="en-US" dirty="0" smtClean="0">
                <a:solidFill>
                  <a:schemeClr val="tx2"/>
                </a:solidFill>
              </a:rPr>
              <a:t>: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just </a:t>
            </a:r>
            <a:r>
              <a:rPr lang="en-US" dirty="0">
                <a:solidFill>
                  <a:schemeClr val="tx2"/>
                </a:solidFill>
              </a:rPr>
              <a:t>add/subtract the </a:t>
            </a:r>
            <a:r>
              <a:rPr lang="en-US" dirty="0" smtClean="0">
                <a:solidFill>
                  <a:schemeClr val="tx2"/>
                </a:solidFill>
              </a:rPr>
              <a:t>numbers </a:t>
            </a:r>
            <a:r>
              <a:rPr lang="en-US" dirty="0">
                <a:solidFill>
                  <a:schemeClr val="tx2"/>
                </a:solidFill>
              </a:rPr>
              <a:t>then </a:t>
            </a:r>
            <a:r>
              <a:rPr lang="en-US" dirty="0" smtClean="0">
                <a:solidFill>
                  <a:schemeClr val="tx2"/>
                </a:solidFill>
              </a:rPr>
              <a:t>carry the base 10 and the exponent through.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457200"/>
          </a:xfrm>
        </p:spPr>
        <p:txBody>
          <a:bodyPr/>
          <a:lstStyle/>
          <a:p>
            <a:r>
              <a:rPr lang="en-US" sz="3600" u="sng"/>
              <a:t/>
            </a:r>
            <a:br>
              <a:rPr lang="en-US" sz="3600" u="sng"/>
            </a:br>
            <a:endParaRPr lang="en-US" sz="3600" u="sng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6728" y="1980216"/>
            <a:ext cx="7696200" cy="43434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      2.46 </a:t>
            </a:r>
            <a:r>
              <a:rPr lang="en-US" dirty="0">
                <a:solidFill>
                  <a:srgbClr val="0000CC"/>
                </a:solidFill>
              </a:rPr>
              <a:t>X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3 </a:t>
            </a:r>
            <a:r>
              <a:rPr lang="en-US" dirty="0">
                <a:solidFill>
                  <a:srgbClr val="0000CC"/>
                </a:solidFill>
              </a:rPr>
              <a:t>+ 3.476 X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3</a:t>
            </a:r>
            <a:endParaRPr lang="en-US" baseline="30000" dirty="0">
              <a:solidFill>
                <a:srgbClr val="0000CC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352799" y="2819400"/>
            <a:ext cx="3124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/>
          <p:nvPr/>
        </p:nvCxnSpPr>
        <p:spPr bwMode="auto">
          <a:xfrm flipV="1">
            <a:off x="3352800" y="2386082"/>
            <a:ext cx="0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6004560" y="2362200"/>
            <a:ext cx="0" cy="457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6527800" y="1626379"/>
            <a:ext cx="205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When adding </a:t>
            </a:r>
            <a:endParaRPr lang="en-US" dirty="0" smtClean="0"/>
          </a:p>
          <a:p>
            <a:r>
              <a:rPr lang="en-US" dirty="0" smtClean="0"/>
              <a:t>or </a:t>
            </a:r>
            <a:r>
              <a:rPr lang="en-US" dirty="0"/>
              <a:t>subtracting numbers in scientific notation, the exponents must be the same.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752600" y="3632587"/>
            <a:ext cx="59055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00CC"/>
                </a:solidFill>
              </a:rPr>
              <a:t>2.46 X 10</a:t>
            </a:r>
            <a:r>
              <a:rPr lang="en-US" sz="3200" baseline="30000" dirty="0">
                <a:solidFill>
                  <a:srgbClr val="0000CC"/>
                </a:solidFill>
              </a:rPr>
              <a:t>3 </a:t>
            </a:r>
            <a:r>
              <a:rPr lang="en-US" sz="3200" dirty="0">
                <a:solidFill>
                  <a:srgbClr val="0000CC"/>
                </a:solidFill>
              </a:rPr>
              <a:t>+ 3.476 X </a:t>
            </a:r>
            <a:r>
              <a:rPr lang="en-US" sz="3200" dirty="0" smtClean="0">
                <a:solidFill>
                  <a:srgbClr val="0000CC"/>
                </a:solidFill>
              </a:rPr>
              <a:t>10</a:t>
            </a:r>
            <a:r>
              <a:rPr lang="en-US" sz="3200" baseline="30000" dirty="0" smtClean="0">
                <a:solidFill>
                  <a:srgbClr val="0000CC"/>
                </a:solidFill>
              </a:rPr>
              <a:t>3</a:t>
            </a:r>
          </a:p>
          <a:p>
            <a:endParaRPr lang="en-US" sz="3200" baseline="30000" dirty="0">
              <a:solidFill>
                <a:srgbClr val="0000CC"/>
              </a:solidFill>
            </a:endParaRPr>
          </a:p>
          <a:p>
            <a:endParaRPr lang="en-US" sz="3200" baseline="30000" dirty="0" smtClean="0">
              <a:solidFill>
                <a:srgbClr val="0000CC"/>
              </a:solidFill>
            </a:endParaRPr>
          </a:p>
          <a:p>
            <a:r>
              <a:rPr lang="en-US" sz="3200" dirty="0">
                <a:solidFill>
                  <a:srgbClr val="0000CC"/>
                </a:solidFill>
              </a:rPr>
              <a:t>2.46 </a:t>
            </a:r>
            <a:r>
              <a:rPr lang="en-US" sz="3200" dirty="0" smtClean="0">
                <a:solidFill>
                  <a:srgbClr val="0000CC"/>
                </a:solidFill>
              </a:rPr>
              <a:t>+ 3.476 X </a:t>
            </a:r>
            <a:r>
              <a:rPr lang="en-US" sz="3200" dirty="0">
                <a:solidFill>
                  <a:srgbClr val="0000CC"/>
                </a:solidFill>
              </a:rPr>
              <a:t>10</a:t>
            </a:r>
            <a:r>
              <a:rPr lang="en-US" sz="3200" baseline="30000" dirty="0">
                <a:solidFill>
                  <a:srgbClr val="0000CC"/>
                </a:solidFill>
              </a:rPr>
              <a:t>3 </a:t>
            </a:r>
          </a:p>
          <a:p>
            <a:endParaRPr lang="en-US" sz="3200" baseline="30000" dirty="0">
              <a:solidFill>
                <a:srgbClr val="0000CC"/>
              </a:solidFill>
            </a:endParaRPr>
          </a:p>
          <a:p>
            <a:endParaRPr lang="en-US" dirty="0"/>
          </a:p>
        </p:txBody>
      </p:sp>
      <p:cxnSp>
        <p:nvCxnSpPr>
          <p:cNvPr id="16" name="Straight Arrow Connector 15"/>
          <p:cNvCxnSpPr>
            <a:stCxn id="28" idx="4"/>
          </p:cNvCxnSpPr>
          <p:nvPr/>
        </p:nvCxnSpPr>
        <p:spPr bwMode="auto">
          <a:xfrm flipH="1">
            <a:off x="2275840" y="4148782"/>
            <a:ext cx="10160" cy="68921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Straight Arrow Connector 18"/>
          <p:cNvCxnSpPr>
            <a:stCxn id="30" idx="3"/>
          </p:cNvCxnSpPr>
          <p:nvPr/>
        </p:nvCxnSpPr>
        <p:spPr bwMode="auto">
          <a:xfrm flipH="1">
            <a:off x="3701312" y="4196439"/>
            <a:ext cx="633516" cy="65859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ight Brace 19"/>
          <p:cNvSpPr/>
          <p:nvPr/>
        </p:nvSpPr>
        <p:spPr bwMode="auto">
          <a:xfrm rot="5400000">
            <a:off x="4576808" y="3123258"/>
            <a:ext cx="676183" cy="2733499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cxnSp>
        <p:nvCxnSpPr>
          <p:cNvPr id="23" name="Straight Arrow Connector 22"/>
          <p:cNvCxnSpPr/>
          <p:nvPr/>
        </p:nvCxnSpPr>
        <p:spPr bwMode="auto">
          <a:xfrm flipH="1">
            <a:off x="2928669" y="4003513"/>
            <a:ext cx="983744" cy="82458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Oval 27"/>
          <p:cNvSpPr/>
          <p:nvPr/>
        </p:nvSpPr>
        <p:spPr bwMode="auto">
          <a:xfrm>
            <a:off x="1752600" y="3632587"/>
            <a:ext cx="1066800" cy="516195"/>
          </a:xfrm>
          <a:prstGeom prst="ellipse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3876216" y="3762871"/>
            <a:ext cx="282296" cy="360651"/>
          </a:xfrm>
          <a:prstGeom prst="ellipse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4158512" y="3585056"/>
            <a:ext cx="1203960" cy="716280"/>
          </a:xfrm>
          <a:prstGeom prst="ellipse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51210" name="TextBox 51209"/>
          <p:cNvSpPr txBox="1"/>
          <p:nvPr/>
        </p:nvSpPr>
        <p:spPr>
          <a:xfrm>
            <a:off x="5833461" y="4828099"/>
            <a:ext cx="2746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just rearrange the numbers and carry through the Power of 10</a:t>
            </a:r>
            <a:endParaRPr lang="en-US" dirty="0"/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239570" y="23876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u="sng" dirty="0" smtClean="0"/>
              <a:t>If the Exponents are the same: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1941431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/>
              <a:t>Example 1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000" dirty="0"/>
              <a:t>2.56 X 10</a:t>
            </a:r>
            <a:r>
              <a:rPr lang="en-US" sz="4000" baseline="30000" dirty="0"/>
              <a:t>3 </a:t>
            </a:r>
            <a:r>
              <a:rPr lang="en-US" sz="4000" dirty="0"/>
              <a:t>+ 6.964 X 10</a:t>
            </a:r>
            <a:r>
              <a:rPr lang="en-US" sz="4000" baseline="30000" dirty="0"/>
              <a:t>3</a:t>
            </a:r>
            <a:endParaRPr lang="en-US" sz="4000" dirty="0"/>
          </a:p>
          <a:p>
            <a:pPr marL="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Given</a:t>
            </a:r>
            <a:r>
              <a:rPr lang="en-US" dirty="0">
                <a:solidFill>
                  <a:schemeClr val="tx2"/>
                </a:solidFill>
              </a:rPr>
              <a:t>: 2.56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3 </a:t>
            </a:r>
            <a:r>
              <a:rPr lang="en-US" dirty="0">
                <a:solidFill>
                  <a:schemeClr val="tx2"/>
                </a:solidFill>
              </a:rPr>
              <a:t>+ 6.964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3</a:t>
            </a: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 2.56 </a:t>
            </a:r>
            <a:r>
              <a:rPr lang="en-US" dirty="0">
                <a:solidFill>
                  <a:schemeClr val="tx2"/>
                </a:solidFill>
              </a:rPr>
              <a:t>+ 6.964 = 9.524</a:t>
            </a:r>
          </a:p>
          <a:p>
            <a:pPr marL="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	</a:t>
            </a:r>
            <a:r>
              <a:rPr lang="en-US" dirty="0" smtClean="0">
                <a:solidFill>
                  <a:schemeClr val="tx2"/>
                </a:solidFill>
              </a:rPr>
              <a:t>	Answer</a:t>
            </a:r>
            <a:r>
              <a:rPr lang="en-US" dirty="0">
                <a:solidFill>
                  <a:schemeClr val="tx2"/>
                </a:solidFill>
              </a:rPr>
              <a:t>: 9.524</a:t>
            </a:r>
            <a:r>
              <a:rPr lang="en-US" dirty="0">
                <a:solidFill>
                  <a:srgbClr val="0000CC"/>
                </a:solidFill>
              </a:rPr>
              <a:t> X 10</a:t>
            </a:r>
            <a:r>
              <a:rPr lang="en-US" baseline="30000" dirty="0">
                <a:solidFill>
                  <a:srgbClr val="0000CC"/>
                </a:solidFill>
              </a:rPr>
              <a:t>3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5" name="Right Brace 4"/>
          <p:cNvSpPr/>
          <p:nvPr/>
        </p:nvSpPr>
        <p:spPr bwMode="auto">
          <a:xfrm rot="5400000">
            <a:off x="3467058" y="2628942"/>
            <a:ext cx="676183" cy="2733499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Example 2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86000"/>
            <a:ext cx="7696200" cy="36576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dirty="0"/>
              <a:t>9.49 X 10</a:t>
            </a:r>
            <a:r>
              <a:rPr lang="en-US" sz="4000" baseline="30000" dirty="0"/>
              <a:t>5 </a:t>
            </a:r>
            <a:r>
              <a:rPr lang="en-US" sz="4000" dirty="0"/>
              <a:t>– 4.863 X 10</a:t>
            </a:r>
            <a:r>
              <a:rPr lang="en-US" sz="4000" baseline="30000" dirty="0"/>
              <a:t>5</a:t>
            </a:r>
            <a:endParaRPr lang="en-US" sz="4000" dirty="0"/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Given: 9.49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5 </a:t>
            </a:r>
            <a:r>
              <a:rPr lang="en-US" dirty="0">
                <a:solidFill>
                  <a:schemeClr val="tx2"/>
                </a:solidFill>
              </a:rPr>
              <a:t>– 4.863 </a:t>
            </a:r>
            <a:r>
              <a:rPr lang="en-US" dirty="0">
                <a:solidFill>
                  <a:srgbClr val="0000CC"/>
                </a:solidFill>
              </a:rPr>
              <a:t>X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5</a:t>
            </a:r>
          </a:p>
          <a:p>
            <a:pPr marL="0" indent="0">
              <a:buNone/>
            </a:pPr>
            <a:endParaRPr lang="en-US" baseline="30000" dirty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Subtract</a:t>
            </a:r>
            <a:r>
              <a:rPr lang="en-US" dirty="0">
                <a:solidFill>
                  <a:schemeClr val="tx2"/>
                </a:solidFill>
              </a:rPr>
              <a:t>: 9.49 – 4.863 = 4.627</a:t>
            </a:r>
          </a:p>
          <a:p>
            <a:pPr marL="0" indent="0">
              <a:buNone/>
            </a:pPr>
            <a:r>
              <a:rPr lang="en-US" dirty="0">
                <a:solidFill>
                  <a:schemeClr val="tx2"/>
                </a:solidFill>
              </a:rPr>
              <a:t>Answer: </a:t>
            </a:r>
            <a:r>
              <a:rPr lang="en-US" dirty="0" smtClean="0">
                <a:solidFill>
                  <a:schemeClr val="tx2"/>
                </a:solidFill>
              </a:rPr>
              <a:t>    4.627</a:t>
            </a:r>
            <a:r>
              <a:rPr lang="en-US" dirty="0" smtClean="0">
                <a:solidFill>
                  <a:srgbClr val="0000CC"/>
                </a:solidFill>
              </a:rPr>
              <a:t> </a:t>
            </a:r>
            <a:r>
              <a:rPr lang="en-US" dirty="0">
                <a:solidFill>
                  <a:srgbClr val="0000CC"/>
                </a:solidFill>
              </a:rPr>
              <a:t>X 10</a:t>
            </a:r>
            <a:r>
              <a:rPr lang="en-US" baseline="30000" dirty="0">
                <a:solidFill>
                  <a:srgbClr val="0000CC"/>
                </a:solidFill>
              </a:rPr>
              <a:t>5</a:t>
            </a:r>
            <a:endParaRPr lang="en-US" dirty="0">
              <a:solidFill>
                <a:srgbClr val="0000CC"/>
              </a:solidFill>
            </a:endParaRPr>
          </a:p>
        </p:txBody>
      </p:sp>
      <p:sp>
        <p:nvSpPr>
          <p:cNvPr id="4" name="Right Brace 3"/>
          <p:cNvSpPr/>
          <p:nvPr/>
        </p:nvSpPr>
        <p:spPr bwMode="auto">
          <a:xfrm rot="5400000">
            <a:off x="3291291" y="2576109"/>
            <a:ext cx="875316" cy="2733499"/>
          </a:xfrm>
          <a:prstGeom prst="righ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3136900"/>
          </a:xfrm>
        </p:spPr>
        <p:txBody>
          <a:bodyPr/>
          <a:lstStyle/>
          <a:p>
            <a:r>
              <a:rPr lang="en-US" sz="4000" i="1">
                <a:solidFill>
                  <a:srgbClr val="0000CC"/>
                </a:solidFill>
              </a:rPr>
              <a:t>Adding/Subtracting when the Exponents are Different</a:t>
            </a:r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724400"/>
            <a:ext cx="6032500" cy="330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If the Exponents are different:</a:t>
            </a:r>
            <a:endParaRPr lang="en-US" u="sng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Turn the expression into Standard     			Notation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Calculate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</a:rPr>
              <a:t>Turn the result back into Scientific 			Notation</a:t>
            </a:r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1066800"/>
          </a:xfrm>
        </p:spPr>
        <p:txBody>
          <a:bodyPr/>
          <a:lstStyle/>
          <a:p>
            <a:r>
              <a:rPr lang="en-US" u="sng" dirty="0"/>
              <a:t>Example 1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7924800" cy="36576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Given: </a:t>
            </a:r>
            <a:r>
              <a:rPr lang="en-US" dirty="0">
                <a:solidFill>
                  <a:srgbClr val="0000CC"/>
                </a:solidFill>
              </a:rPr>
              <a:t>2.46 X 10</a:t>
            </a:r>
            <a:r>
              <a:rPr lang="en-US" baseline="30000" dirty="0">
                <a:solidFill>
                  <a:srgbClr val="0000CC"/>
                </a:solidFill>
              </a:rPr>
              <a:t>6 </a:t>
            </a:r>
            <a:r>
              <a:rPr lang="en-US" dirty="0"/>
              <a:t>+</a:t>
            </a:r>
            <a:r>
              <a:rPr lang="en-US" dirty="0">
                <a:solidFill>
                  <a:schemeClr val="tx2"/>
                </a:solidFill>
              </a:rPr>
              <a:t> 3.476 X </a:t>
            </a:r>
            <a:r>
              <a:rPr lang="en-US" dirty="0" smtClean="0">
                <a:solidFill>
                  <a:schemeClr val="tx2"/>
                </a:solidFill>
              </a:rPr>
              <a:t>10</a:t>
            </a:r>
            <a:r>
              <a:rPr lang="en-US" baseline="30000" dirty="0" smtClean="0">
                <a:solidFill>
                  <a:schemeClr val="tx2"/>
                </a:solidFill>
              </a:rPr>
              <a:t>3</a:t>
            </a:r>
          </a:p>
          <a:p>
            <a:pPr marL="0" indent="0" algn="ctr">
              <a:buNone/>
            </a:pPr>
            <a:r>
              <a:rPr lang="en-US" dirty="0" smtClean="0"/>
              <a:t>Turn problem into Standard Notation</a:t>
            </a:r>
            <a:r>
              <a:rPr lang="en-US" dirty="0"/>
              <a:t>: </a:t>
            </a:r>
            <a:r>
              <a:rPr lang="en-US" dirty="0">
                <a:solidFill>
                  <a:srgbClr val="0000CC"/>
                </a:solidFill>
              </a:rPr>
              <a:t>2.46 X </a:t>
            </a:r>
            <a:r>
              <a:rPr lang="en-US" dirty="0" smtClean="0">
                <a:solidFill>
                  <a:srgbClr val="0000CC"/>
                </a:solidFill>
              </a:rPr>
              <a:t>10</a:t>
            </a:r>
            <a:r>
              <a:rPr lang="en-US" baseline="30000" dirty="0" smtClean="0">
                <a:solidFill>
                  <a:srgbClr val="0000CC"/>
                </a:solidFill>
              </a:rPr>
              <a:t>6 = </a:t>
            </a:r>
            <a:r>
              <a:rPr lang="en-US" dirty="0" smtClean="0">
                <a:solidFill>
                  <a:srgbClr val="0000CC"/>
                </a:solidFill>
              </a:rPr>
              <a:t> 2,460,000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tx2"/>
                </a:solidFill>
              </a:rPr>
              <a:t>3.476 X 10</a:t>
            </a:r>
            <a:r>
              <a:rPr lang="en-US" baseline="30000" dirty="0" smtClean="0">
                <a:solidFill>
                  <a:schemeClr val="tx2"/>
                </a:solidFill>
              </a:rPr>
              <a:t>3</a:t>
            </a:r>
            <a:r>
              <a:rPr lang="en-US" dirty="0" smtClean="0">
                <a:solidFill>
                  <a:schemeClr val="tx2"/>
                </a:solidFill>
              </a:rPr>
              <a:t> = 3,476</a:t>
            </a:r>
          </a:p>
          <a:p>
            <a:pPr marL="0" indent="0">
              <a:buNone/>
            </a:pPr>
            <a:r>
              <a:rPr lang="en-US" dirty="0" smtClean="0"/>
              <a:t>   Calculate: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00CC"/>
                </a:solidFill>
              </a:rPr>
              <a:t>2,460,000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+</a:t>
            </a:r>
            <a:r>
              <a:rPr lang="en-US" dirty="0" smtClean="0">
                <a:solidFill>
                  <a:schemeClr val="tx2"/>
                </a:solidFill>
              </a:rPr>
              <a:t> 3,476 </a:t>
            </a:r>
            <a:r>
              <a:rPr lang="en-US" dirty="0" smtClean="0">
                <a:solidFill>
                  <a:srgbClr val="7030A0"/>
                </a:solidFill>
              </a:rPr>
              <a:t>= 2,463,476</a:t>
            </a:r>
            <a:endParaRPr lang="en-US" baseline="30000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dirty="0" smtClean="0"/>
              <a:t>Turn answer into Scientific Notation: </a:t>
            </a:r>
            <a:r>
              <a:rPr lang="en-US" dirty="0" smtClean="0">
                <a:solidFill>
                  <a:srgbClr val="7030A0"/>
                </a:solidFill>
              </a:rPr>
              <a:t>2.463476 </a:t>
            </a:r>
            <a:r>
              <a:rPr lang="en-US" dirty="0">
                <a:solidFill>
                  <a:srgbClr val="7030A0"/>
                </a:solidFill>
              </a:rPr>
              <a:t>X 10</a:t>
            </a:r>
            <a:r>
              <a:rPr lang="en-US" baseline="30000" dirty="0">
                <a:solidFill>
                  <a:srgbClr val="7030A0"/>
                </a:solidFill>
              </a:rPr>
              <a:t>6</a:t>
            </a:r>
            <a:endParaRPr lang="en-US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85800" y="152400"/>
            <a:ext cx="68707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r>
              <a:rPr lang="en-US" u="sng" dirty="0" smtClean="0"/>
              <a:t>Example 2</a:t>
            </a:r>
            <a:endParaRPr lang="en-US" u="sng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09600" y="1447800"/>
            <a:ext cx="79248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/>
              <a:t>Given: </a:t>
            </a:r>
            <a:r>
              <a:rPr lang="en-US" dirty="0">
                <a:solidFill>
                  <a:schemeClr val="tx2"/>
                </a:solidFill>
              </a:rPr>
              <a:t>5.762 X 10</a:t>
            </a:r>
            <a:r>
              <a:rPr lang="en-US" baseline="30000" dirty="0">
                <a:solidFill>
                  <a:schemeClr val="tx2"/>
                </a:solidFill>
              </a:rPr>
              <a:t>3 </a:t>
            </a:r>
            <a:r>
              <a:rPr lang="en-US" dirty="0">
                <a:solidFill>
                  <a:schemeClr val="tx2"/>
                </a:solidFill>
              </a:rPr>
              <a:t>– 2.65 X 10</a:t>
            </a:r>
            <a:r>
              <a:rPr lang="en-US" baseline="30000" dirty="0">
                <a:solidFill>
                  <a:schemeClr val="tx2"/>
                </a:solidFill>
              </a:rPr>
              <a:t>-1</a:t>
            </a:r>
          </a:p>
          <a:p>
            <a:pPr algn="ctr"/>
            <a:r>
              <a:rPr lang="en-US" dirty="0" smtClean="0"/>
              <a:t>Turn problem into Standard Notation: </a:t>
            </a:r>
            <a:r>
              <a:rPr lang="en-US" dirty="0">
                <a:solidFill>
                  <a:srgbClr val="0000CC"/>
                </a:solidFill>
              </a:rPr>
              <a:t>5.762 X 10</a:t>
            </a:r>
            <a:r>
              <a:rPr lang="en-US" baseline="30000" dirty="0">
                <a:solidFill>
                  <a:srgbClr val="0000CC"/>
                </a:solidFill>
              </a:rPr>
              <a:t>3 </a:t>
            </a:r>
            <a:r>
              <a:rPr lang="en-US" baseline="30000" dirty="0" smtClean="0">
                <a:solidFill>
                  <a:srgbClr val="0000CC"/>
                </a:solidFill>
              </a:rPr>
              <a:t>= </a:t>
            </a:r>
            <a:r>
              <a:rPr lang="en-US" dirty="0" smtClean="0">
                <a:solidFill>
                  <a:srgbClr val="0000CC"/>
                </a:solidFill>
              </a:rPr>
              <a:t> 5,762</a:t>
            </a:r>
          </a:p>
          <a:p>
            <a:pPr marL="0" indent="0" algn="ctr">
              <a:buFontTx/>
              <a:buNone/>
            </a:pPr>
            <a:r>
              <a:rPr lang="en-US" dirty="0">
                <a:solidFill>
                  <a:schemeClr val="tx2"/>
                </a:solidFill>
              </a:rPr>
              <a:t>2.65 X 10</a:t>
            </a:r>
            <a:r>
              <a:rPr lang="en-US" baseline="30000" dirty="0">
                <a:solidFill>
                  <a:schemeClr val="tx2"/>
                </a:solidFill>
              </a:rPr>
              <a:t>-1 </a:t>
            </a:r>
            <a:r>
              <a:rPr lang="en-US" dirty="0" smtClean="0">
                <a:solidFill>
                  <a:schemeClr val="tx2"/>
                </a:solidFill>
              </a:rPr>
              <a:t>= .265</a:t>
            </a:r>
          </a:p>
          <a:p>
            <a:r>
              <a:rPr lang="en-US" dirty="0" smtClean="0"/>
              <a:t>Calculate: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0000CC"/>
                </a:solidFill>
              </a:rPr>
              <a:t>5,762</a:t>
            </a:r>
            <a:r>
              <a:rPr lang="en-US" dirty="0" smtClean="0">
                <a:solidFill>
                  <a:schemeClr val="tx2"/>
                </a:solidFill>
              </a:rPr>
              <a:t> - .265  </a:t>
            </a:r>
            <a:r>
              <a:rPr lang="en-US" dirty="0" smtClean="0">
                <a:solidFill>
                  <a:srgbClr val="7030A0"/>
                </a:solidFill>
              </a:rPr>
              <a:t>= 5761.735</a:t>
            </a:r>
            <a:endParaRPr lang="en-US" baseline="30000" dirty="0" smtClean="0">
              <a:solidFill>
                <a:srgbClr val="7030A0"/>
              </a:solidFill>
            </a:endParaRPr>
          </a:p>
          <a:p>
            <a:pPr algn="ctr"/>
            <a:r>
              <a:rPr lang="en-US" dirty="0" smtClean="0"/>
              <a:t>Turn answer into Scientific Notation: </a:t>
            </a:r>
            <a:r>
              <a:rPr lang="en-US" dirty="0" smtClean="0">
                <a:solidFill>
                  <a:srgbClr val="7030A0"/>
                </a:solidFill>
              </a:rPr>
              <a:t>5.761735 X 10</a:t>
            </a:r>
            <a:r>
              <a:rPr lang="en-US" baseline="30000" dirty="0" smtClean="0">
                <a:solidFill>
                  <a:srgbClr val="7030A0"/>
                </a:solidFill>
              </a:rPr>
              <a:t>3</a:t>
            </a:r>
            <a:endParaRPr lang="en-US" dirty="0" smtClean="0">
              <a:solidFill>
                <a:srgbClr val="7030A0"/>
              </a:solidFill>
            </a:endParaRPr>
          </a:p>
          <a:p>
            <a:endParaRPr lang="en-US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5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dsub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addsub</Template>
  <TotalTime>411</TotalTime>
  <Words>501</Words>
  <Application>Microsoft Office PowerPoint</Application>
  <PresentationFormat>On-screen Show (4:3)</PresentationFormat>
  <Paragraphs>114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addsub</vt:lpstr>
      <vt:lpstr>  Adding and Subtracting Numbers in Scientific Notation</vt:lpstr>
      <vt:lpstr>Adding/Subtracting when Exponents are Equal</vt:lpstr>
      <vt:lpstr> </vt:lpstr>
      <vt:lpstr>Example 1</vt:lpstr>
      <vt:lpstr>Example 2</vt:lpstr>
      <vt:lpstr>Adding/Subtracting when the Exponents are Different</vt:lpstr>
      <vt:lpstr>If the Exponents are different:</vt:lpstr>
      <vt:lpstr>Example 1</vt:lpstr>
      <vt:lpstr>PowerPoint Presentation</vt:lpstr>
      <vt:lpstr> </vt:lpstr>
      <vt:lpstr>PowerPoint Presentation</vt:lpstr>
      <vt:lpstr>Remember!!!</vt:lpstr>
      <vt:lpstr>Need a Challenge??      …continued</vt:lpstr>
      <vt:lpstr>Need a Challenge??      …continued</vt:lpstr>
      <vt:lpstr>Need a Challenge??      …continued</vt:lpstr>
      <vt:lpstr>Practice Worksheet (solve using either method)</vt:lpstr>
    </vt:vector>
  </TitlesOfParts>
  <Company>Northern Michigan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and Subtracting Numbers in Scientific Notation</dc:title>
  <dc:creator>Sandy</dc:creator>
  <cp:lastModifiedBy>Windows User</cp:lastModifiedBy>
  <cp:revision>30</cp:revision>
  <cp:lastPrinted>1601-01-01T00:00:00Z</cp:lastPrinted>
  <dcterms:created xsi:type="dcterms:W3CDTF">2012-09-18T16:22:36Z</dcterms:created>
  <dcterms:modified xsi:type="dcterms:W3CDTF">2014-09-25T03:21:40Z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